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8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0" y="3771174"/>
            <a:ext cx="727964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Rediger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40000"/>
                  <a:lumOff val="60000"/>
                  <a:alpha val="7000"/>
                </a:schemeClr>
              </a:gs>
              <a:gs pos="69000">
                <a:schemeClr val="bg2">
                  <a:lumMod val="40000"/>
                  <a:lumOff val="60000"/>
                  <a:alpha val="0"/>
                </a:schemeClr>
              </a:gs>
              <a:gs pos="36000">
                <a:schemeClr val="bg2">
                  <a:lumMod val="40000"/>
                  <a:lumOff val="6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9012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509A250-FF31-4206-8172-F9D3106AACB1}" type="datetimeFigureOut">
              <a:rPr lang="en-US" dirty="0"/>
              <a:t>10/2/2023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756745" y="2235201"/>
            <a:ext cx="9541290" cy="4045782"/>
          </a:xfrm>
        </p:spPr>
        <p:txBody>
          <a:bodyPr>
            <a:normAutofit/>
          </a:bodyPr>
          <a:lstStyle/>
          <a:p>
            <a:r>
              <a:rPr lang="nb-NO" sz="6000" dirty="0" smtClean="0"/>
              <a:t>Etiske retningslinjer</a:t>
            </a:r>
            <a:endParaRPr lang="nb-NO" sz="6000" dirty="0"/>
          </a:p>
        </p:txBody>
      </p:sp>
    </p:spTree>
    <p:extLst>
      <p:ext uri="{BB962C8B-B14F-4D97-AF65-F5344CB8AC3E}">
        <p14:creationId xmlns:p14="http://schemas.microsoft.com/office/powerpoint/2010/main" val="7540227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Oppfølging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652226"/>
            <a:ext cx="10057482" cy="3632375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Ved mistanke om misligheter gir folkevalgte beskjed til ordfører som følger opp </a:t>
            </a:r>
            <a:r>
              <a:rPr lang="nb-NO" dirty="0" smtClean="0"/>
              <a:t>videre.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431994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699990"/>
            <a:ext cx="8825659" cy="1904474"/>
          </a:xfrm>
        </p:spPr>
        <p:txBody>
          <a:bodyPr/>
          <a:lstStyle/>
          <a:p>
            <a:r>
              <a:rPr lang="nb-NO" dirty="0" smtClean="0"/>
              <a:t>Grane kommunes etiske retningslinjer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046830"/>
            <a:ext cx="10057482" cy="497297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De etiske retningslinjene gjelder både for alle kommunalt ansatte og for alle folkevalgte i </a:t>
            </a:r>
            <a:r>
              <a:rPr lang="nb-NO" dirty="0" smtClean="0"/>
              <a:t>kommunen.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65854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662152"/>
            <a:ext cx="8825659" cy="2333296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Formål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526102"/>
            <a:ext cx="10057482" cy="4493699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Legge vekt på åpenhet, tillit og godt </a:t>
            </a:r>
            <a:r>
              <a:rPr lang="nb-NO" dirty="0" smtClean="0"/>
              <a:t>omdømme.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Bidra </a:t>
            </a:r>
            <a:r>
              <a:rPr lang="nb-NO" dirty="0"/>
              <a:t>til at etiske dilemmaer blir håndtert på forsvarlig </a:t>
            </a:r>
            <a:r>
              <a:rPr lang="nb-NO" dirty="0" smtClean="0"/>
              <a:t>måte.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4226871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699989"/>
            <a:ext cx="8825659" cy="2295459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Lojalitet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614390"/>
            <a:ext cx="10057482" cy="4405412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Alle skal forholde seg til vedtak som er </a:t>
            </a:r>
            <a:r>
              <a:rPr lang="nb-NO" dirty="0" smtClean="0"/>
              <a:t>truffet.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Alle </a:t>
            </a:r>
            <a:r>
              <a:rPr lang="nb-NO" dirty="0"/>
              <a:t>plikter å overholde de lover forskrifter og reglementer som gjelder for </a:t>
            </a:r>
            <a:r>
              <a:rPr lang="nb-NO" dirty="0" smtClean="0"/>
              <a:t>kommunen.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0570598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Ansvar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074743"/>
            <a:ext cx="10057482" cy="3058510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Den enkelte folkevalgte eller ansatte har et personlig ansvar for å gjøre seg kjent med retningslinjene og å følge </a:t>
            </a:r>
            <a:r>
              <a:rPr lang="nb-NO" dirty="0" smtClean="0"/>
              <a:t>disse.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318154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Informasjon og taushetsplikt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232397"/>
            <a:ext cx="10057482" cy="432605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Fortrolig info gir taushetsplikt og skal ikke brukes til personlig </a:t>
            </a:r>
            <a:r>
              <a:rPr lang="nb-NO" dirty="0" smtClean="0"/>
              <a:t>vinning.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All </a:t>
            </a:r>
            <a:r>
              <a:rPr lang="nb-NO" dirty="0"/>
              <a:t>informasjon som gis med virksomhet for kommunen skal være korrekt og pålitelig og gis en tydelig </a:t>
            </a:r>
            <a:r>
              <a:rPr lang="nb-NO" dirty="0" smtClean="0"/>
              <a:t>formulering.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361960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889174"/>
            <a:ext cx="8825659" cy="1828801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Habilitet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2181948"/>
            <a:ext cx="10057482" cy="3837854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En skal opptre </a:t>
            </a:r>
            <a:r>
              <a:rPr lang="nb-NO" dirty="0" smtClean="0"/>
              <a:t>upartisk.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En </a:t>
            </a:r>
            <a:r>
              <a:rPr lang="nb-NO" dirty="0"/>
              <a:t>skal unngå å komme i situasjoner som er konflikt mellom egne og kommunale interesser – dette kan også være forhold som ikke rammes av forvaltningslovens </a:t>
            </a:r>
            <a:r>
              <a:rPr lang="nb-NO" dirty="0" smtClean="0"/>
              <a:t>habilitetsregler.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530098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Gaver o.l.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324304"/>
            <a:ext cx="10057482" cy="4695498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I forbindelse med saksbehandling og vedtak kan en ikke motta noen form for personlige fordeler/ytelser, f.eks. gaver, reiser, hotellopphold, rabatter, lån, provisjoner og </a:t>
            </a:r>
            <a:r>
              <a:rPr lang="nb-NO" dirty="0" smtClean="0"/>
              <a:t>lignende.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6917627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54954" y="750440"/>
            <a:ext cx="8825659" cy="1967536"/>
          </a:xfrm>
        </p:spPr>
        <p:txBody>
          <a:bodyPr/>
          <a:lstStyle/>
          <a:p>
            <a:r>
              <a:rPr lang="nb-NO" dirty="0"/>
              <a:t>Grane kommunes etiske </a:t>
            </a:r>
            <a:r>
              <a:rPr lang="nb-NO" dirty="0" smtClean="0"/>
              <a:t>retningslinjer  -  Reiser</a:t>
            </a:r>
            <a:endParaRPr lang="nb-NO" dirty="0"/>
          </a:p>
        </p:txBody>
      </p:sp>
      <p:sp>
        <p:nvSpPr>
          <p:cNvPr id="3" name="Plassholder for tekst 2"/>
          <p:cNvSpPr>
            <a:spLocks noGrp="1"/>
          </p:cNvSpPr>
          <p:nvPr>
            <p:ph type="body" sz="half" idx="2"/>
          </p:nvPr>
        </p:nvSpPr>
        <p:spPr>
          <a:xfrm>
            <a:off x="1154954" y="1652226"/>
            <a:ext cx="10057482" cy="4367576"/>
          </a:xfrm>
        </p:spPr>
        <p:txBody>
          <a:bodyPr/>
          <a:lstStyle/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/>
              <a:t>Reiseutgifter i tjenstlig sammenheng skal dekkes av </a:t>
            </a:r>
            <a:r>
              <a:rPr lang="nb-NO" dirty="0" smtClean="0"/>
              <a:t>kommunen.</a:t>
            </a:r>
            <a:br>
              <a:rPr lang="nb-NO" dirty="0" smtClean="0"/>
            </a:br>
            <a:endParaRPr lang="nb-NO" dirty="0" smtClean="0"/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nb-NO" dirty="0" smtClean="0"/>
              <a:t>Reiser </a:t>
            </a:r>
            <a:r>
              <a:rPr lang="nb-NO" dirty="0"/>
              <a:t>for folkevalgte med bakgrunn i invitasjon (gratisreiser) skal ikke foretas uten samtykke fra </a:t>
            </a:r>
            <a:r>
              <a:rPr lang="nb-NO" dirty="0" smtClean="0"/>
              <a:t>ordfører.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52450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0E5580"/>
      </a:dk2>
      <a:lt2>
        <a:srgbClr val="EBEBEB"/>
      </a:lt2>
      <a:accent1>
        <a:srgbClr val="ACD433"/>
      </a:accent1>
      <a:accent2>
        <a:srgbClr val="E6C133"/>
      </a:accent2>
      <a:accent3>
        <a:srgbClr val="EF7A24"/>
      </a:accent3>
      <a:accent4>
        <a:srgbClr val="5AA0F5"/>
      </a:accent4>
      <a:accent5>
        <a:srgbClr val="75CEEC"/>
      </a:accent5>
      <a:accent6>
        <a:srgbClr val="65D6A0"/>
      </a:accent6>
      <a:hlink>
        <a:srgbClr val="C4E46E"/>
      </a:hlink>
      <a:folHlink>
        <a:srgbClr val="BDE0F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2000"/>
                <a:hueMod val="96000"/>
                <a:satMod val="128000"/>
                <a:lumMod val="114000"/>
              </a:schemeClr>
            </a:gs>
            <a:gs pos="100000">
              <a:schemeClr val="phClr">
                <a:shade val="62000"/>
                <a:hueMod val="100000"/>
                <a:satMod val="13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2000"/>
                <a:hueMod val="108000"/>
                <a:satMod val="164000"/>
                <a:lumMod val="69000"/>
              </a:schemeClr>
              <a:schemeClr val="phClr">
                <a:tint val="96000"/>
                <a:hueMod val="90000"/>
                <a:satMod val="130000"/>
                <a:lumMod val="134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BACC050B-8757-4460-95D8-E37B46A6B42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62</TotalTime>
  <Words>282</Words>
  <Application>Microsoft Office PowerPoint</Application>
  <PresentationFormat>Widescreen</PresentationFormat>
  <Paragraphs>24</Paragraphs>
  <Slides>10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10</vt:i4>
      </vt:variant>
    </vt:vector>
  </HeadingPairs>
  <TitlesOfParts>
    <vt:vector size="15" baseType="lpstr">
      <vt:lpstr>Arial</vt:lpstr>
      <vt:lpstr>Century Gothic</vt:lpstr>
      <vt:lpstr>Wingdings</vt:lpstr>
      <vt:lpstr>Wingdings 3</vt:lpstr>
      <vt:lpstr>Ion</vt:lpstr>
      <vt:lpstr>PowerPoint-presentasjon</vt:lpstr>
      <vt:lpstr>Grane kommunes etiske retningslinjer</vt:lpstr>
      <vt:lpstr>Grane kommunes etiske retningslinjer  -  Formål</vt:lpstr>
      <vt:lpstr>Grane kommunes etiske retningslinjer  -  Lojalitet</vt:lpstr>
      <vt:lpstr>Grane kommunes etiske retningslinjer  -  Ansvar</vt:lpstr>
      <vt:lpstr>Grane kommunes etiske retningslinjer  -  Informasjon og taushetsplikt</vt:lpstr>
      <vt:lpstr>Grane kommunes etiske retningslinjer  -  Habilitet</vt:lpstr>
      <vt:lpstr>Grane kommunes etiske retningslinjer  -  Gaver o.l.</vt:lpstr>
      <vt:lpstr>Grane kommunes etiske retningslinjer  -  Reiser</vt:lpstr>
      <vt:lpstr>Grane kommunes etiske retningslinjer  -  Oppfølging</vt:lpstr>
    </vt:vector>
  </TitlesOfParts>
  <Company>Hattfjelldal Kommune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L. Fløtnes</dc:creator>
  <cp:lastModifiedBy>Inger L. Fløtnes</cp:lastModifiedBy>
  <cp:revision>29</cp:revision>
  <dcterms:created xsi:type="dcterms:W3CDTF">2023-04-13T10:42:10Z</dcterms:created>
  <dcterms:modified xsi:type="dcterms:W3CDTF">2023-10-02T07:39:54Z</dcterms:modified>
</cp:coreProperties>
</file>