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8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e med bilde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b-NO" smtClean="0"/>
              <a:t>Klikk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tat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er for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b-NO" smtClean="0"/>
              <a:t>Klikk ikonet for å legge til et bilde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b-NO" smtClean="0"/>
              <a:t>Klikk ikonet for å legge til et bilde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b-NO" smtClean="0"/>
              <a:t>Klikk ikonet for å legge til et bilde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b-NO" smtClean="0"/>
              <a:t>Klikk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509A250-FF31-4206-8172-F9D3106AACB1}" type="datetimeFigureOut">
              <a:rPr lang="en-US" dirty="0"/>
              <a:t>10/2/2023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756745" y="2235201"/>
            <a:ext cx="9541290" cy="4045782"/>
          </a:xfrm>
        </p:spPr>
        <p:txBody>
          <a:bodyPr>
            <a:normAutofit/>
          </a:bodyPr>
          <a:lstStyle/>
          <a:p>
            <a:r>
              <a:rPr lang="nb-NO" sz="6000" dirty="0" smtClean="0"/>
              <a:t>Etiske retningslinjer</a:t>
            </a:r>
            <a:endParaRPr lang="nb-NO" sz="6000" dirty="0"/>
          </a:p>
        </p:txBody>
      </p:sp>
    </p:spTree>
    <p:extLst>
      <p:ext uri="{BB962C8B-B14F-4D97-AF65-F5344CB8AC3E}">
        <p14:creationId xmlns:p14="http://schemas.microsoft.com/office/powerpoint/2010/main" val="7540227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54954" y="750440"/>
            <a:ext cx="8825659" cy="1967536"/>
          </a:xfrm>
        </p:spPr>
        <p:txBody>
          <a:bodyPr/>
          <a:lstStyle/>
          <a:p>
            <a:r>
              <a:rPr lang="nb-NO" dirty="0"/>
              <a:t>Grane kommunes etiske </a:t>
            </a:r>
            <a:r>
              <a:rPr lang="nb-NO" dirty="0" smtClean="0"/>
              <a:t>retningslinjer  -  Oppfølging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sz="half" idx="2"/>
          </p:nvPr>
        </p:nvSpPr>
        <p:spPr>
          <a:xfrm>
            <a:off x="1154954" y="1652226"/>
            <a:ext cx="10057482" cy="3632375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/>
              <a:t>Ved mistanke om misligheter gir folkevalgte beskjed til ordfører som følger opp </a:t>
            </a:r>
            <a:r>
              <a:rPr lang="nb-NO" dirty="0" smtClean="0"/>
              <a:t>videre.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31994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54954" y="699990"/>
            <a:ext cx="8825659" cy="1904474"/>
          </a:xfrm>
        </p:spPr>
        <p:txBody>
          <a:bodyPr/>
          <a:lstStyle/>
          <a:p>
            <a:r>
              <a:rPr lang="nb-NO" dirty="0" smtClean="0"/>
              <a:t>Grane kommunes etiske retningslinjer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sz="half" idx="2"/>
          </p:nvPr>
        </p:nvSpPr>
        <p:spPr>
          <a:xfrm>
            <a:off x="1154954" y="1046830"/>
            <a:ext cx="10057482" cy="4972970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/>
              <a:t>De etiske retningslinjene gjelder både for alle kommunalt ansatte og for alle folkevalgte i </a:t>
            </a:r>
            <a:r>
              <a:rPr lang="nb-NO" dirty="0" smtClean="0"/>
              <a:t>kommunen.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65854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54954" y="662152"/>
            <a:ext cx="8825659" cy="2333296"/>
          </a:xfrm>
        </p:spPr>
        <p:txBody>
          <a:bodyPr/>
          <a:lstStyle/>
          <a:p>
            <a:r>
              <a:rPr lang="nb-NO" dirty="0"/>
              <a:t>Grane kommunes etiske </a:t>
            </a:r>
            <a:r>
              <a:rPr lang="nb-NO" dirty="0" smtClean="0"/>
              <a:t>retningslinjer  -  Formål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sz="half" idx="2"/>
          </p:nvPr>
        </p:nvSpPr>
        <p:spPr>
          <a:xfrm>
            <a:off x="1154954" y="1526102"/>
            <a:ext cx="10057482" cy="4493699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/>
              <a:t>Legge vekt på åpenhet, tillit og godt </a:t>
            </a:r>
            <a:r>
              <a:rPr lang="nb-NO" dirty="0" smtClean="0"/>
              <a:t>omdømme.</a:t>
            </a:r>
            <a:br>
              <a:rPr lang="nb-NO" dirty="0" smtClean="0"/>
            </a:br>
            <a:endParaRPr lang="nb-NO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 smtClean="0"/>
              <a:t>Bidra </a:t>
            </a:r>
            <a:r>
              <a:rPr lang="nb-NO" dirty="0"/>
              <a:t>til at etiske dilemmaer blir håndtert på forsvarlig </a:t>
            </a:r>
            <a:r>
              <a:rPr lang="nb-NO" dirty="0" smtClean="0"/>
              <a:t>måte.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26871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54954" y="699989"/>
            <a:ext cx="8825659" cy="2295459"/>
          </a:xfrm>
        </p:spPr>
        <p:txBody>
          <a:bodyPr/>
          <a:lstStyle/>
          <a:p>
            <a:r>
              <a:rPr lang="nb-NO" dirty="0"/>
              <a:t>Grane kommunes etiske </a:t>
            </a:r>
            <a:r>
              <a:rPr lang="nb-NO" dirty="0" smtClean="0"/>
              <a:t>retningslinjer  -  Lojalitet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sz="half" idx="2"/>
          </p:nvPr>
        </p:nvSpPr>
        <p:spPr>
          <a:xfrm>
            <a:off x="1154954" y="1614390"/>
            <a:ext cx="10057482" cy="4405412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/>
              <a:t>Alle skal forholde seg til vedtak som er </a:t>
            </a:r>
            <a:r>
              <a:rPr lang="nb-NO" dirty="0" smtClean="0"/>
              <a:t>truffet.</a:t>
            </a:r>
            <a:br>
              <a:rPr lang="nb-NO" dirty="0" smtClean="0"/>
            </a:br>
            <a:endParaRPr lang="nb-NO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 smtClean="0"/>
              <a:t>Alle </a:t>
            </a:r>
            <a:r>
              <a:rPr lang="nb-NO" dirty="0"/>
              <a:t>plikter å overholde de lover forskrifter og reglementer som gjelder for </a:t>
            </a:r>
            <a:r>
              <a:rPr lang="nb-NO" dirty="0" smtClean="0"/>
              <a:t>kommunen.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57059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54954" y="750440"/>
            <a:ext cx="8825659" cy="1967536"/>
          </a:xfrm>
        </p:spPr>
        <p:txBody>
          <a:bodyPr/>
          <a:lstStyle/>
          <a:p>
            <a:r>
              <a:rPr lang="nb-NO" dirty="0"/>
              <a:t>Grane kommunes etiske </a:t>
            </a:r>
            <a:r>
              <a:rPr lang="nb-NO" dirty="0" smtClean="0"/>
              <a:t>retningslinjer  -  Ansvar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sz="half" idx="2"/>
          </p:nvPr>
        </p:nvSpPr>
        <p:spPr>
          <a:xfrm>
            <a:off x="1154954" y="2074743"/>
            <a:ext cx="10057482" cy="3058510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/>
              <a:t>Den enkelte folkevalgte eller ansatte har et personlig ansvar for å gjøre seg kjent med retningslinjene og å følge </a:t>
            </a:r>
            <a:r>
              <a:rPr lang="nb-NO" dirty="0" smtClean="0"/>
              <a:t>disse.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18154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54954" y="750440"/>
            <a:ext cx="8825659" cy="1967536"/>
          </a:xfrm>
        </p:spPr>
        <p:txBody>
          <a:bodyPr/>
          <a:lstStyle/>
          <a:p>
            <a:r>
              <a:rPr lang="nb-NO" dirty="0"/>
              <a:t>Grane kommunes etiske </a:t>
            </a:r>
            <a:r>
              <a:rPr lang="nb-NO" dirty="0" smtClean="0"/>
              <a:t>retningslinjer  -  Informasjon og taushetsplikt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sz="half" idx="2"/>
          </p:nvPr>
        </p:nvSpPr>
        <p:spPr>
          <a:xfrm>
            <a:off x="1154954" y="2232397"/>
            <a:ext cx="10057482" cy="4326058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/>
              <a:t>Fortrolig info gir taushetsplikt og skal ikke brukes til personlig </a:t>
            </a:r>
            <a:r>
              <a:rPr lang="nb-NO" dirty="0" smtClean="0"/>
              <a:t>vinning.</a:t>
            </a:r>
            <a:br>
              <a:rPr lang="nb-NO" dirty="0" smtClean="0"/>
            </a:br>
            <a:endParaRPr lang="nb-NO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 smtClean="0"/>
              <a:t>All </a:t>
            </a:r>
            <a:r>
              <a:rPr lang="nb-NO" dirty="0"/>
              <a:t>informasjon som gis med virksomhet for kommunen skal være korrekt og pålitelig og gis en tydelig </a:t>
            </a:r>
            <a:r>
              <a:rPr lang="nb-NO" dirty="0" smtClean="0"/>
              <a:t>formulering.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6196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54954" y="889174"/>
            <a:ext cx="8825659" cy="1828801"/>
          </a:xfrm>
        </p:spPr>
        <p:txBody>
          <a:bodyPr/>
          <a:lstStyle/>
          <a:p>
            <a:r>
              <a:rPr lang="nb-NO" dirty="0"/>
              <a:t>Grane kommunes etiske </a:t>
            </a:r>
            <a:r>
              <a:rPr lang="nb-NO" dirty="0" smtClean="0"/>
              <a:t>retningslinjer  -  Habilitet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sz="half" idx="2"/>
          </p:nvPr>
        </p:nvSpPr>
        <p:spPr>
          <a:xfrm>
            <a:off x="1154954" y="2181948"/>
            <a:ext cx="10057482" cy="3837854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/>
              <a:t>En skal opptre </a:t>
            </a:r>
            <a:r>
              <a:rPr lang="nb-NO" dirty="0" smtClean="0"/>
              <a:t>upartisk.</a:t>
            </a:r>
            <a:br>
              <a:rPr lang="nb-NO" dirty="0" smtClean="0"/>
            </a:br>
            <a:endParaRPr lang="nb-NO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 smtClean="0"/>
              <a:t>En </a:t>
            </a:r>
            <a:r>
              <a:rPr lang="nb-NO" dirty="0"/>
              <a:t>skal unngå å komme i situasjoner som er konflikt mellom egne og kommunale interesser – dette kan også være forhold som ikke rammes av forvaltningslovens </a:t>
            </a:r>
            <a:r>
              <a:rPr lang="nb-NO" dirty="0" smtClean="0"/>
              <a:t>habilitetsregler.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30098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54954" y="750440"/>
            <a:ext cx="8825659" cy="1967536"/>
          </a:xfrm>
        </p:spPr>
        <p:txBody>
          <a:bodyPr/>
          <a:lstStyle/>
          <a:p>
            <a:r>
              <a:rPr lang="nb-NO" dirty="0"/>
              <a:t>Grane kommunes etiske </a:t>
            </a:r>
            <a:r>
              <a:rPr lang="nb-NO" dirty="0" smtClean="0"/>
              <a:t>retningslinjer  -  Gaver o.l.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sz="half" idx="2"/>
          </p:nvPr>
        </p:nvSpPr>
        <p:spPr>
          <a:xfrm>
            <a:off x="1154954" y="1324304"/>
            <a:ext cx="10057482" cy="4695498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/>
              <a:t>I forbindelse med saksbehandling og vedtak kan en ikke motta noen form for personlige fordeler/ytelser, f.eks. gaver, reiser, hotellopphold, rabatter, lån, provisjoner og </a:t>
            </a:r>
            <a:r>
              <a:rPr lang="nb-NO" dirty="0" smtClean="0"/>
              <a:t>lignende.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917627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54954" y="750440"/>
            <a:ext cx="8825659" cy="1967536"/>
          </a:xfrm>
        </p:spPr>
        <p:txBody>
          <a:bodyPr/>
          <a:lstStyle/>
          <a:p>
            <a:r>
              <a:rPr lang="nb-NO" dirty="0"/>
              <a:t>Grane kommunes etiske </a:t>
            </a:r>
            <a:r>
              <a:rPr lang="nb-NO" dirty="0" smtClean="0"/>
              <a:t>retningslinjer  -  Reiser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sz="half" idx="2"/>
          </p:nvPr>
        </p:nvSpPr>
        <p:spPr>
          <a:xfrm>
            <a:off x="1154954" y="1652226"/>
            <a:ext cx="10057482" cy="4367576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/>
              <a:t>Reiseutgifter i tjenstlig sammenheng skal dekkes av </a:t>
            </a:r>
            <a:r>
              <a:rPr lang="nb-NO" dirty="0" smtClean="0"/>
              <a:t>kommunen.</a:t>
            </a:r>
            <a:br>
              <a:rPr lang="nb-NO" dirty="0" smtClean="0"/>
            </a:br>
            <a:endParaRPr lang="nb-NO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nb-NO" dirty="0" smtClean="0"/>
              <a:t>Reiser </a:t>
            </a:r>
            <a:r>
              <a:rPr lang="nb-NO" dirty="0"/>
              <a:t>for folkevalgte med bakgrunn i invitasjon (gratisreiser) skal ikke foretas uten samtykke fra </a:t>
            </a:r>
            <a:r>
              <a:rPr lang="nb-NO" dirty="0" smtClean="0"/>
              <a:t>ordfører.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52450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62</TotalTime>
  <Words>282</Words>
  <Application>Microsoft Office PowerPoint</Application>
  <PresentationFormat>Widescreen</PresentationFormat>
  <Paragraphs>24</Paragraphs>
  <Slides>10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10</vt:i4>
      </vt:variant>
    </vt:vector>
  </HeadingPairs>
  <TitlesOfParts>
    <vt:vector size="15" baseType="lpstr">
      <vt:lpstr>Arial</vt:lpstr>
      <vt:lpstr>Century Gothic</vt:lpstr>
      <vt:lpstr>Wingdings</vt:lpstr>
      <vt:lpstr>Wingdings 3</vt:lpstr>
      <vt:lpstr>Ion</vt:lpstr>
      <vt:lpstr>PowerPoint-presentasjon</vt:lpstr>
      <vt:lpstr>Grane kommunes etiske retningslinjer</vt:lpstr>
      <vt:lpstr>Grane kommunes etiske retningslinjer  -  Formål</vt:lpstr>
      <vt:lpstr>Grane kommunes etiske retningslinjer  -  Lojalitet</vt:lpstr>
      <vt:lpstr>Grane kommunes etiske retningslinjer  -  Ansvar</vt:lpstr>
      <vt:lpstr>Grane kommunes etiske retningslinjer  -  Informasjon og taushetsplikt</vt:lpstr>
      <vt:lpstr>Grane kommunes etiske retningslinjer  -  Habilitet</vt:lpstr>
      <vt:lpstr>Grane kommunes etiske retningslinjer  -  Gaver o.l.</vt:lpstr>
      <vt:lpstr>Grane kommunes etiske retningslinjer  -  Reiser</vt:lpstr>
      <vt:lpstr>Grane kommunes etiske retningslinjer  -  Oppfølging</vt:lpstr>
    </vt:vector>
  </TitlesOfParts>
  <Company>Hattfjelldal Kommune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Inger L. Fløtnes</dc:creator>
  <cp:lastModifiedBy>Inger L. Fløtnes</cp:lastModifiedBy>
  <cp:revision>29</cp:revision>
  <dcterms:created xsi:type="dcterms:W3CDTF">2023-04-13T10:42:10Z</dcterms:created>
  <dcterms:modified xsi:type="dcterms:W3CDTF">2023-10-02T07:39:54Z</dcterms:modified>
</cp:coreProperties>
</file>