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8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e med bilde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tat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 for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756745" y="1967345"/>
            <a:ext cx="9541290" cy="4313637"/>
          </a:xfrm>
        </p:spPr>
        <p:txBody>
          <a:bodyPr>
            <a:normAutofit/>
          </a:bodyPr>
          <a:lstStyle/>
          <a:p>
            <a:r>
              <a:rPr lang="nb-NO" sz="6000" dirty="0"/>
              <a:t>Habilitet og inhabilitet</a:t>
            </a:r>
          </a:p>
        </p:txBody>
      </p:sp>
    </p:spTree>
    <p:extLst>
      <p:ext uri="{BB962C8B-B14F-4D97-AF65-F5344CB8AC3E}">
        <p14:creationId xmlns:p14="http://schemas.microsoft.com/office/powerpoint/2010/main" val="75402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54954" y="750440"/>
            <a:ext cx="9206144" cy="1917086"/>
          </a:xfrm>
        </p:spPr>
        <p:txBody>
          <a:bodyPr/>
          <a:lstStyle/>
          <a:p>
            <a:r>
              <a:rPr lang="nb-NO" sz="4000" dirty="0"/>
              <a:t>Forvaltningslovens regler § 6 </a:t>
            </a:r>
            <a:r>
              <a:rPr lang="nb-NO" sz="4000" dirty="0" smtClean="0"/>
              <a:t>- 1.ledd   </a:t>
            </a:r>
            <a:r>
              <a:rPr lang="nb-NO" dirty="0" smtClean="0"/>
              <a:t>- </a:t>
            </a:r>
            <a:r>
              <a:rPr lang="nb-NO" sz="3200" dirty="0" smtClean="0"/>
              <a:t>En </a:t>
            </a:r>
            <a:r>
              <a:rPr lang="nb-NO" sz="3200" dirty="0"/>
              <a:t>er </a:t>
            </a:r>
            <a:r>
              <a:rPr lang="nb-NO" sz="3200" dirty="0" smtClean="0"/>
              <a:t>inhabil:</a:t>
            </a:r>
            <a:endParaRPr lang="nb-NO" sz="3200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2"/>
          </p:nvPr>
        </p:nvSpPr>
        <p:spPr>
          <a:xfrm>
            <a:off x="1154954" y="2440502"/>
            <a:ext cx="10057482" cy="3846786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nb-NO" dirty="0" smtClean="0"/>
              <a:t>når han </a:t>
            </a:r>
            <a:r>
              <a:rPr lang="nb-NO" dirty="0"/>
              <a:t>selv er part i saken; </a:t>
            </a:r>
            <a:r>
              <a:rPr lang="nb-NO" dirty="0" smtClean="0"/>
              <a:t/>
            </a:r>
            <a:br>
              <a:rPr lang="nb-NO" dirty="0" smtClean="0"/>
            </a:br>
            <a:endParaRPr lang="nb-NO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b-NO" dirty="0" smtClean="0"/>
              <a:t>når </a:t>
            </a:r>
            <a:r>
              <a:rPr lang="nb-NO" dirty="0"/>
              <a:t>han er i slekt eller svogerskap med en part i opp- eller nedstigende linje eller i sidelinje så nær som søsken; </a:t>
            </a:r>
            <a:r>
              <a:rPr lang="nb-NO" dirty="0" smtClean="0"/>
              <a:t/>
            </a:r>
            <a:br>
              <a:rPr lang="nb-NO" dirty="0" smtClean="0"/>
            </a:br>
            <a:endParaRPr lang="nb-NO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b-NO" dirty="0" smtClean="0"/>
              <a:t>når </a:t>
            </a:r>
            <a:r>
              <a:rPr lang="nb-NO" dirty="0"/>
              <a:t>han er eller har vært gift med eller er forlovet med eller er fosterfar, fostermor eller fosterbarn til en part; </a:t>
            </a:r>
            <a:r>
              <a:rPr lang="nb-NO" dirty="0" smtClean="0"/>
              <a:t/>
            </a:r>
            <a:br>
              <a:rPr lang="nb-NO" dirty="0" smtClean="0"/>
            </a:br>
            <a:endParaRPr lang="nb-NO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b-NO" dirty="0" smtClean="0"/>
              <a:t>når </a:t>
            </a:r>
            <a:r>
              <a:rPr lang="nb-NO" dirty="0"/>
              <a:t>han er verge eller fullmektig for en part i saken eller har vært verge eller fullmektig for en part etter at saken begynte;</a:t>
            </a:r>
          </a:p>
        </p:txBody>
      </p:sp>
    </p:spTree>
    <p:extLst>
      <p:ext uri="{BB962C8B-B14F-4D97-AF65-F5344CB8AC3E}">
        <p14:creationId xmlns:p14="http://schemas.microsoft.com/office/powerpoint/2010/main" val="34811923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54954" y="750440"/>
            <a:ext cx="9206144" cy="1917086"/>
          </a:xfrm>
        </p:spPr>
        <p:txBody>
          <a:bodyPr/>
          <a:lstStyle/>
          <a:p>
            <a:r>
              <a:rPr lang="nb-NO" sz="4000" dirty="0"/>
              <a:t>Forvaltningslovens regler § 6 </a:t>
            </a:r>
            <a:r>
              <a:rPr lang="nb-NO" sz="4000" dirty="0" smtClean="0"/>
              <a:t>- 1.ledd   </a:t>
            </a:r>
            <a:r>
              <a:rPr lang="nb-NO" dirty="0" smtClean="0"/>
              <a:t>- </a:t>
            </a:r>
            <a:r>
              <a:rPr lang="nb-NO" sz="3200" dirty="0" smtClean="0"/>
              <a:t>En </a:t>
            </a:r>
            <a:r>
              <a:rPr lang="nb-NO" sz="3200" dirty="0"/>
              <a:t>er </a:t>
            </a:r>
            <a:r>
              <a:rPr lang="nb-NO" sz="3200" dirty="0" smtClean="0"/>
              <a:t>inhabil:</a:t>
            </a:r>
            <a:endParaRPr lang="nb-NO" sz="3200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2"/>
          </p:nvPr>
        </p:nvSpPr>
        <p:spPr>
          <a:xfrm>
            <a:off x="1154954" y="1721594"/>
            <a:ext cx="10057482" cy="4565694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nb-NO" dirty="0" smtClean="0"/>
              <a:t>når </a:t>
            </a:r>
            <a:r>
              <a:rPr lang="nb-NO" dirty="0"/>
              <a:t>han leder eller har ledende stilling i, eller er medlem av styret eller bedriftsforsamling for 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1</a:t>
            </a:r>
            <a:r>
              <a:rPr lang="nb-NO" dirty="0"/>
              <a:t>. et samvirkeforetak, eller en forening, sparebank eller stiftelse som er part i saken, 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eller </a:t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2</a:t>
            </a:r>
            <a:r>
              <a:rPr lang="nb-NO" dirty="0"/>
              <a:t>. et selskap som er part i saken.</a:t>
            </a:r>
          </a:p>
        </p:txBody>
      </p:sp>
    </p:spTree>
    <p:extLst>
      <p:ext uri="{BB962C8B-B14F-4D97-AF65-F5344CB8AC3E}">
        <p14:creationId xmlns:p14="http://schemas.microsoft.com/office/powerpoint/2010/main" val="1268458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54954" y="750440"/>
            <a:ext cx="9206144" cy="1917086"/>
          </a:xfrm>
        </p:spPr>
        <p:txBody>
          <a:bodyPr/>
          <a:lstStyle/>
          <a:p>
            <a:r>
              <a:rPr lang="nb-NO" sz="4000" dirty="0"/>
              <a:t>Forvaltningslovens regler § 6 </a:t>
            </a:r>
            <a:r>
              <a:rPr lang="nb-NO" sz="4000" dirty="0" smtClean="0"/>
              <a:t>- 2.ledd   </a:t>
            </a:r>
            <a:r>
              <a:rPr lang="nb-NO" dirty="0" smtClean="0"/>
              <a:t>- </a:t>
            </a:r>
            <a:r>
              <a:rPr lang="nb-NO" sz="3200" dirty="0" smtClean="0"/>
              <a:t>En </a:t>
            </a:r>
            <a:r>
              <a:rPr lang="nb-NO" sz="3200" dirty="0"/>
              <a:t>er </a:t>
            </a:r>
            <a:r>
              <a:rPr lang="nb-NO" sz="3200" dirty="0" smtClean="0"/>
              <a:t>inhabil:</a:t>
            </a:r>
            <a:endParaRPr lang="nb-NO" sz="3200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2"/>
          </p:nvPr>
        </p:nvSpPr>
        <p:spPr>
          <a:xfrm>
            <a:off x="1154954" y="1437815"/>
            <a:ext cx="10057482" cy="4849473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nb-NO" dirty="0"/>
              <a:t>Likeså er </a:t>
            </a:r>
            <a:r>
              <a:rPr lang="nb-NO" dirty="0" smtClean="0"/>
              <a:t>han </a:t>
            </a:r>
            <a:r>
              <a:rPr lang="nb-NO" dirty="0"/>
              <a:t>ugild når andre særegne forhold foreligger som er egnet til å svekke tilliten til </a:t>
            </a:r>
            <a:r>
              <a:rPr lang="nb-NO" dirty="0" smtClean="0"/>
              <a:t>hans </a:t>
            </a:r>
            <a:r>
              <a:rPr lang="nb-NO" dirty="0"/>
              <a:t>upartiskhet; blant annet skal legges vekt på om avgjørelsen i saken kan innebære særlig fordel, tap eller ulempe for </a:t>
            </a:r>
            <a:r>
              <a:rPr lang="nb-NO" dirty="0" smtClean="0"/>
              <a:t>ham </a:t>
            </a:r>
            <a:r>
              <a:rPr lang="nb-NO" dirty="0"/>
              <a:t>selv eller noen som </a:t>
            </a:r>
            <a:r>
              <a:rPr lang="nb-NO" dirty="0" smtClean="0"/>
              <a:t>han </a:t>
            </a:r>
            <a:r>
              <a:rPr lang="nb-NO" dirty="0"/>
              <a:t>har nær personlig tilknytning til. </a:t>
            </a:r>
            <a:r>
              <a:rPr lang="nb-NO" dirty="0" smtClean="0"/>
              <a:t/>
            </a:r>
            <a:br>
              <a:rPr lang="nb-NO" dirty="0" smtClean="0"/>
            </a:br>
            <a:endParaRPr lang="nb-NO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b-NO" dirty="0" smtClean="0"/>
              <a:t>Det </a:t>
            </a:r>
            <a:r>
              <a:rPr lang="nb-NO" dirty="0"/>
              <a:t>skal også legges vekt på om ugildhetsinnsigelse er reist av en part.</a:t>
            </a:r>
          </a:p>
        </p:txBody>
      </p:sp>
    </p:spTree>
    <p:extLst>
      <p:ext uri="{BB962C8B-B14F-4D97-AF65-F5344CB8AC3E}">
        <p14:creationId xmlns:p14="http://schemas.microsoft.com/office/powerpoint/2010/main" val="11811829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54954" y="958542"/>
            <a:ext cx="9206144" cy="1708983"/>
          </a:xfrm>
        </p:spPr>
        <p:txBody>
          <a:bodyPr/>
          <a:lstStyle/>
          <a:p>
            <a:r>
              <a:rPr lang="nb-NO" sz="4000" dirty="0"/>
              <a:t>Hvem avgjør inhabiliteten</a:t>
            </a:r>
            <a:endParaRPr lang="nb-NO" sz="3200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2"/>
          </p:nvPr>
        </p:nvSpPr>
        <p:spPr>
          <a:xfrm>
            <a:off x="1154954" y="567559"/>
            <a:ext cx="10057482" cy="5719730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nb-NO" dirty="0" smtClean="0"/>
              <a:t>Det </a:t>
            </a:r>
            <a:r>
              <a:rPr lang="nb-NO" dirty="0"/>
              <a:t>er det politiske organ ved vanlig flertall avgjør om noen er inhabil – den det gjelder kan ikke være med på </a:t>
            </a:r>
            <a:r>
              <a:rPr lang="nb-NO" dirty="0" smtClean="0"/>
              <a:t>behandlingen.</a:t>
            </a:r>
            <a:br>
              <a:rPr lang="nb-NO" dirty="0" smtClean="0"/>
            </a:br>
            <a:endParaRPr lang="nb-NO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b-NO" dirty="0" smtClean="0"/>
              <a:t>Den </a:t>
            </a:r>
            <a:r>
              <a:rPr lang="nb-NO" dirty="0"/>
              <a:t>som kan være inhabil må SELV si fra om dette/stille spørsmål ved egen habilitet – dette bør gjøres i god tid slik at varamedlem kan kalles </a:t>
            </a:r>
            <a:r>
              <a:rPr lang="nb-NO" dirty="0" smtClean="0"/>
              <a:t>inn.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4378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156663"/>
          </a:xfrm>
        </p:spPr>
        <p:txBody>
          <a:bodyPr/>
          <a:lstStyle/>
          <a:p>
            <a:r>
              <a:rPr lang="nb-NO" dirty="0"/>
              <a:t>Hva er inhabilitet?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2"/>
          </p:nvPr>
        </p:nvSpPr>
        <p:spPr>
          <a:xfrm>
            <a:off x="1154954" y="1374753"/>
            <a:ext cx="10057482" cy="4645047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nb-NO" dirty="0" smtClean="0"/>
              <a:t>At </a:t>
            </a:r>
            <a:r>
              <a:rPr lang="nb-NO" dirty="0"/>
              <a:t>en folkevalgt er «inhabil» eller «ugild» innebærer at vedkommende har en tilknytning til en sak eller sakens parter som er egnet til å skape tvil om de vil behandle saken på en objektiv og upartisk </a:t>
            </a:r>
            <a:r>
              <a:rPr lang="nb-NO" dirty="0" smtClean="0"/>
              <a:t>måte.</a:t>
            </a:r>
            <a:br>
              <a:rPr lang="nb-NO" dirty="0" smtClean="0"/>
            </a:br>
            <a:endParaRPr lang="nb-NO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b-NO" dirty="0" smtClean="0"/>
              <a:t>F.eks</a:t>
            </a:r>
            <a:r>
              <a:rPr lang="nb-NO" dirty="0"/>
              <a:t>. er en inhabil når en selv er part i saken eller en har nær tilknytning til noen/noe som er part i </a:t>
            </a:r>
            <a:r>
              <a:rPr lang="nb-NO" dirty="0" smtClean="0"/>
              <a:t>saken.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6585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547648"/>
          </a:xfrm>
        </p:spPr>
        <p:txBody>
          <a:bodyPr/>
          <a:lstStyle/>
          <a:p>
            <a:r>
              <a:rPr lang="nb-NO" dirty="0"/>
              <a:t>Formålet med habilitetsreglene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2"/>
          </p:nvPr>
        </p:nvSpPr>
        <p:spPr>
          <a:xfrm>
            <a:off x="1154954" y="1891863"/>
            <a:ext cx="10057482" cy="4127938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nb-NO" dirty="0" smtClean="0"/>
              <a:t>Reglene </a:t>
            </a:r>
            <a:r>
              <a:rPr lang="nb-NO" dirty="0"/>
              <a:t>skal sikre korrekte avgjørelser, opprettholde tilliten til dem som fatter avgjørelser, og beskytte beslutningstakere mot at det sås tvil om deres troverdighet</a:t>
            </a:r>
          </a:p>
        </p:txBody>
      </p:sp>
    </p:spTree>
    <p:extLst>
      <p:ext uri="{BB962C8B-B14F-4D97-AF65-F5344CB8AC3E}">
        <p14:creationId xmlns:p14="http://schemas.microsoft.com/office/powerpoint/2010/main" val="4226871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54954" y="750439"/>
            <a:ext cx="8825659" cy="2245009"/>
          </a:xfrm>
        </p:spPr>
        <p:txBody>
          <a:bodyPr/>
          <a:lstStyle/>
          <a:p>
            <a:r>
              <a:rPr lang="nb-NO" dirty="0"/>
              <a:t>Formålet med habilitetsreglene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2"/>
          </p:nvPr>
        </p:nvSpPr>
        <p:spPr>
          <a:xfrm>
            <a:off x="1154954" y="1765738"/>
            <a:ext cx="10057482" cy="4254063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nb-NO" dirty="0" smtClean="0"/>
              <a:t>Reglene </a:t>
            </a:r>
            <a:r>
              <a:rPr lang="nb-NO" dirty="0"/>
              <a:t>skal sikre korrekte avgjørelser, opprettholde tilliten til dem som fatter avgjørelser, og beskytte beslutningstakere mot at det sås tvil om deres </a:t>
            </a:r>
            <a:r>
              <a:rPr lang="nb-NO" dirty="0" smtClean="0"/>
              <a:t>troverdighet.</a:t>
            </a:r>
            <a:br>
              <a:rPr lang="nb-NO" dirty="0" smtClean="0"/>
            </a:br>
            <a:endParaRPr lang="nb-NO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b-NO" dirty="0"/>
              <a:t>Det er ikke kritikkverdig å være </a:t>
            </a:r>
            <a:r>
              <a:rPr lang="nb-NO" dirty="0" smtClean="0"/>
              <a:t>inhabil ! </a:t>
            </a:r>
            <a:br>
              <a:rPr lang="nb-NO" dirty="0" smtClean="0"/>
            </a:br>
            <a:endParaRPr lang="nb-NO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b-NO" dirty="0" smtClean="0"/>
              <a:t>Det </a:t>
            </a:r>
            <a:r>
              <a:rPr lang="nb-NO" dirty="0"/>
              <a:t>som er kritikkverdig er hvis en folkevalgt ikke fratrer den politiske behandlingen av en sak når en er </a:t>
            </a:r>
            <a:r>
              <a:rPr lang="nb-NO" dirty="0" smtClean="0"/>
              <a:t>inhabil !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57059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54954" y="750440"/>
            <a:ext cx="8825659" cy="1967536"/>
          </a:xfrm>
        </p:spPr>
        <p:txBody>
          <a:bodyPr/>
          <a:lstStyle/>
          <a:p>
            <a:r>
              <a:rPr lang="nb-NO" dirty="0"/>
              <a:t>Saksbehandlingskrav om habilitet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2"/>
          </p:nvPr>
        </p:nvSpPr>
        <p:spPr>
          <a:xfrm>
            <a:off x="1154954" y="2074742"/>
            <a:ext cx="10057482" cy="3945059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nb-NO" dirty="0" smtClean="0"/>
              <a:t>Den </a:t>
            </a:r>
            <a:r>
              <a:rPr lang="nb-NO" dirty="0"/>
              <a:t>som er inhabil plikter å trekke seg fra behandlingen av den aktuelle saken – det er et saksbehandlingskrav at saksbehandler/beslutningstaker er </a:t>
            </a:r>
            <a:r>
              <a:rPr lang="nb-NO" dirty="0" smtClean="0"/>
              <a:t>habil.</a:t>
            </a:r>
            <a:br>
              <a:rPr lang="nb-NO" dirty="0" smtClean="0"/>
            </a:br>
            <a:endParaRPr lang="nb-NO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b-NO" dirty="0"/>
              <a:t>En inhabil må avstå fra å «tilrettelegge grunnlaget og en avgjørelse eller til å treffe avgjørelsen i en forvaltningssak</a:t>
            </a:r>
            <a:r>
              <a:rPr lang="nb-NO" dirty="0" smtClean="0"/>
              <a:t>».</a:t>
            </a:r>
            <a:br>
              <a:rPr lang="nb-NO" dirty="0" smtClean="0"/>
            </a:br>
            <a:r>
              <a:rPr lang="nb-NO" dirty="0" smtClean="0"/>
              <a:t> </a:t>
            </a:r>
            <a:endParaRPr lang="nb-NO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b-NO" dirty="0" smtClean="0"/>
              <a:t>«</a:t>
            </a:r>
            <a:r>
              <a:rPr lang="nb-NO" dirty="0"/>
              <a:t>Tilrettelegge grunnlaget» = den saksbehandlingen som foregår i forkant av en </a:t>
            </a:r>
            <a:r>
              <a:rPr lang="nb-NO" dirty="0" smtClean="0"/>
              <a:t>avgjørelse.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18154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54954" y="750440"/>
            <a:ext cx="8825659" cy="1967536"/>
          </a:xfrm>
        </p:spPr>
        <p:txBody>
          <a:bodyPr/>
          <a:lstStyle/>
          <a:p>
            <a:r>
              <a:rPr lang="nb-NO" dirty="0"/>
              <a:t>Konsekvenser av inhabilitet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2"/>
          </p:nvPr>
        </p:nvSpPr>
        <p:spPr>
          <a:xfrm>
            <a:off x="1154954" y="1324304"/>
            <a:ext cx="10057482" cy="4695498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nb-NO" dirty="0" smtClean="0"/>
              <a:t>Konsekvensen </a:t>
            </a:r>
            <a:r>
              <a:rPr lang="nb-NO" dirty="0"/>
              <a:t>av inhabilitet er saksbehandlingsfeil som i verste fall kan føre til at et vedtak er </a:t>
            </a:r>
            <a:r>
              <a:rPr lang="nb-NO" dirty="0" smtClean="0"/>
              <a:t>ugyldig ! </a:t>
            </a:r>
            <a:br>
              <a:rPr lang="nb-NO" dirty="0" smtClean="0"/>
            </a:br>
            <a:endParaRPr lang="nb-NO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b-NO" dirty="0" smtClean="0"/>
              <a:t>Dette </a:t>
            </a:r>
            <a:r>
              <a:rPr lang="nb-NO" dirty="0"/>
              <a:t>hvis feilen kan ha virket bestemmende på vedtakets innhold… </a:t>
            </a:r>
            <a:r>
              <a:rPr lang="nb-NO" dirty="0" smtClean="0"/>
              <a:t/>
            </a:r>
            <a:br>
              <a:rPr lang="nb-NO" dirty="0" smtClean="0"/>
            </a:br>
            <a:endParaRPr lang="nb-NO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b-NO" dirty="0" smtClean="0"/>
              <a:t>Normalt </a:t>
            </a:r>
            <a:r>
              <a:rPr lang="nb-NO" dirty="0"/>
              <a:t>gyldig hvis den inhabile hører til mindretallet, men strengere hvis en hører til flertallet og kanskje også har vært svært aktiv i å påvirke </a:t>
            </a:r>
            <a:r>
              <a:rPr lang="nb-NO" dirty="0" smtClean="0"/>
              <a:t>andre.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6196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54954" y="889174"/>
            <a:ext cx="8825659" cy="1828801"/>
          </a:xfrm>
        </p:spPr>
        <p:txBody>
          <a:bodyPr/>
          <a:lstStyle/>
          <a:p>
            <a:r>
              <a:rPr lang="nb-NO" dirty="0"/>
              <a:t>Hvem omfattes av reglene?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2"/>
          </p:nvPr>
        </p:nvSpPr>
        <p:spPr>
          <a:xfrm>
            <a:off x="1154954" y="649539"/>
            <a:ext cx="10057482" cy="5370263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nb-NO" dirty="0" smtClean="0"/>
              <a:t>Reglene </a:t>
            </a:r>
            <a:r>
              <a:rPr lang="nb-NO" dirty="0"/>
              <a:t>gjelder for: 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-  Ansatte </a:t>
            </a:r>
            <a:r>
              <a:rPr lang="nb-NO" dirty="0"/>
              <a:t>i offentlig </a:t>
            </a:r>
            <a:r>
              <a:rPr lang="nb-NO" dirty="0" smtClean="0"/>
              <a:t>forvaltning. </a:t>
            </a:r>
            <a:br>
              <a:rPr lang="nb-NO" dirty="0" smtClean="0"/>
            </a:br>
            <a:r>
              <a:rPr lang="nb-NO" dirty="0" smtClean="0"/>
              <a:t>-  Folkevalgte </a:t>
            </a:r>
            <a:r>
              <a:rPr lang="nb-NO" dirty="0"/>
              <a:t>representanter i kommune, fylkeskommune eller </a:t>
            </a:r>
            <a:r>
              <a:rPr lang="nb-NO" dirty="0" smtClean="0"/>
              <a:t>staten.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3009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54954" y="750440"/>
            <a:ext cx="8825659" cy="1967536"/>
          </a:xfrm>
        </p:spPr>
        <p:txBody>
          <a:bodyPr/>
          <a:lstStyle/>
          <a:p>
            <a:r>
              <a:rPr lang="nb-NO" dirty="0"/>
              <a:t>Hva sier lovverket om habilitet?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2"/>
          </p:nvPr>
        </p:nvSpPr>
        <p:spPr>
          <a:xfrm>
            <a:off x="1154954" y="1324304"/>
            <a:ext cx="10057482" cy="4695498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nb-NO" dirty="0" smtClean="0"/>
              <a:t>KOMMUNELOVEN </a:t>
            </a:r>
            <a:r>
              <a:rPr lang="nb-NO" dirty="0"/>
              <a:t>har bare noen få særregler om habilitet – ellers viser kommuneloven til FORVALTNINGSLOVEN</a:t>
            </a:r>
          </a:p>
        </p:txBody>
      </p:sp>
    </p:spTree>
    <p:extLst>
      <p:ext uri="{BB962C8B-B14F-4D97-AF65-F5344CB8AC3E}">
        <p14:creationId xmlns:p14="http://schemas.microsoft.com/office/powerpoint/2010/main" val="3691762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54954" y="750440"/>
            <a:ext cx="8825659" cy="1967536"/>
          </a:xfrm>
        </p:spPr>
        <p:txBody>
          <a:bodyPr/>
          <a:lstStyle/>
          <a:p>
            <a:r>
              <a:rPr lang="nb-NO" dirty="0"/>
              <a:t>Kommunelovens særregler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2"/>
          </p:nvPr>
        </p:nvSpPr>
        <p:spPr>
          <a:xfrm>
            <a:off x="1154954" y="2017986"/>
            <a:ext cx="10057482" cy="4269302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nb-NO" dirty="0" smtClean="0"/>
              <a:t>En </a:t>
            </a:r>
            <a:r>
              <a:rPr lang="nb-NO" dirty="0"/>
              <a:t>politiker som er kommunalt ansatt og som har vært med på å forberede en sak eller fatte vedtak i en sak – er inhabil til å behandle saken i et folkevalgt </a:t>
            </a:r>
            <a:r>
              <a:rPr lang="nb-NO" dirty="0" smtClean="0"/>
              <a:t>organ.</a:t>
            </a:r>
            <a:br>
              <a:rPr lang="nb-NO" dirty="0" smtClean="0"/>
            </a:br>
            <a:endParaRPr lang="nb-NO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b-NO" dirty="0" smtClean="0"/>
              <a:t>Dette </a:t>
            </a:r>
            <a:r>
              <a:rPr lang="nb-NO" dirty="0"/>
              <a:t>gjelder likevel IKKE ved behandling av budsjett, økonomiplan eller </a:t>
            </a:r>
            <a:r>
              <a:rPr lang="nb-NO" dirty="0" smtClean="0"/>
              <a:t>kommuneplan.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nb-NO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b-NO" dirty="0"/>
              <a:t>En folkevalgt som har vært med å gjøre et vedtak er inhabil til å delta i klageinstansen – men ikke i </a:t>
            </a:r>
            <a:r>
              <a:rPr lang="nb-NO" dirty="0" smtClean="0"/>
              <a:t>underinstansen.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nb-NO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b-NO" dirty="0" smtClean="0"/>
              <a:t>En </a:t>
            </a:r>
            <a:r>
              <a:rPr lang="nb-NO" dirty="0"/>
              <a:t>folkevalgt er ikke inhabil når det skal velges personer til offentlige (politiske) tillitsverv, eller når godtgjørelse for </a:t>
            </a:r>
            <a:r>
              <a:rPr lang="nb-NO" dirty="0" smtClean="0"/>
              <a:t>slike </a:t>
            </a:r>
            <a:r>
              <a:rPr lang="nb-NO" dirty="0"/>
              <a:t>verv skal </a:t>
            </a:r>
            <a:r>
              <a:rPr lang="nb-NO" dirty="0" smtClean="0"/>
              <a:t>fastsettes.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135480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48</TotalTime>
  <Words>728</Words>
  <Application>Microsoft Office PowerPoint</Application>
  <PresentationFormat>Widescreen</PresentationFormat>
  <Paragraphs>42</Paragraphs>
  <Slides>13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Wingdings</vt:lpstr>
      <vt:lpstr>Wingdings 3</vt:lpstr>
      <vt:lpstr>Ion</vt:lpstr>
      <vt:lpstr>PowerPoint-presentasjon</vt:lpstr>
      <vt:lpstr>Hva er inhabilitet?</vt:lpstr>
      <vt:lpstr>Formålet med habilitetsreglene</vt:lpstr>
      <vt:lpstr>Formålet med habilitetsreglene</vt:lpstr>
      <vt:lpstr>Saksbehandlingskrav om habilitet</vt:lpstr>
      <vt:lpstr>Konsekvenser av inhabilitet</vt:lpstr>
      <vt:lpstr>Hvem omfattes av reglene?</vt:lpstr>
      <vt:lpstr>Hva sier lovverket om habilitet?</vt:lpstr>
      <vt:lpstr>Kommunelovens særregler</vt:lpstr>
      <vt:lpstr>Forvaltningslovens regler § 6 - 1.ledd   - En er inhabil:</vt:lpstr>
      <vt:lpstr>Forvaltningslovens regler § 6 - 1.ledd   - En er inhabil:</vt:lpstr>
      <vt:lpstr>Forvaltningslovens regler § 6 - 2.ledd   - En er inhabil:</vt:lpstr>
      <vt:lpstr>Hvem avgjør inhabiliteten</vt:lpstr>
    </vt:vector>
  </TitlesOfParts>
  <Company>Hattfjelldal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Inger L. Fløtnes</dc:creator>
  <cp:lastModifiedBy>Inger L. Fløtnes</cp:lastModifiedBy>
  <cp:revision>18</cp:revision>
  <dcterms:created xsi:type="dcterms:W3CDTF">2023-04-13T10:42:10Z</dcterms:created>
  <dcterms:modified xsi:type="dcterms:W3CDTF">2023-10-02T07:39:37Z</dcterms:modified>
</cp:coreProperties>
</file>