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56745" y="1967345"/>
            <a:ext cx="9541290" cy="4313637"/>
          </a:xfrm>
        </p:spPr>
        <p:txBody>
          <a:bodyPr>
            <a:normAutofit/>
          </a:bodyPr>
          <a:lstStyle/>
          <a:p>
            <a:r>
              <a:rPr lang="nb-NO" sz="6000" dirty="0"/>
              <a:t>Habilitet og inhabilitet</a:t>
            </a:r>
          </a:p>
        </p:txBody>
      </p:sp>
    </p:spTree>
    <p:extLst>
      <p:ext uri="{BB962C8B-B14F-4D97-AF65-F5344CB8AC3E}">
        <p14:creationId xmlns:p14="http://schemas.microsoft.com/office/powerpoint/2010/main" val="7540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9206144" cy="1917086"/>
          </a:xfrm>
        </p:spPr>
        <p:txBody>
          <a:bodyPr/>
          <a:lstStyle/>
          <a:p>
            <a:r>
              <a:rPr lang="nb-NO" sz="4000" dirty="0"/>
              <a:t>Forvaltningslovens regler § 6 </a:t>
            </a:r>
            <a:r>
              <a:rPr lang="nb-NO" sz="4000" dirty="0" smtClean="0"/>
              <a:t>- 1.ledd   </a:t>
            </a:r>
            <a:r>
              <a:rPr lang="nb-NO" dirty="0" smtClean="0"/>
              <a:t>- </a:t>
            </a:r>
            <a:r>
              <a:rPr lang="nb-NO" sz="3200" dirty="0" smtClean="0"/>
              <a:t>En </a:t>
            </a:r>
            <a:r>
              <a:rPr lang="nb-NO" sz="3200" dirty="0"/>
              <a:t>er </a:t>
            </a:r>
            <a:r>
              <a:rPr lang="nb-NO" sz="3200" dirty="0" smtClean="0"/>
              <a:t>inhabil:</a:t>
            </a:r>
            <a:endParaRPr lang="nb-NO" sz="320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440502"/>
            <a:ext cx="10057482" cy="384678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når han </a:t>
            </a:r>
            <a:r>
              <a:rPr lang="nb-NO" dirty="0"/>
              <a:t>selv er part i saken;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når </a:t>
            </a:r>
            <a:r>
              <a:rPr lang="nb-NO" dirty="0"/>
              <a:t>han er i slekt eller svogerskap med en part i opp- eller nedstigende linje eller i sidelinje så nær som søsken;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når </a:t>
            </a:r>
            <a:r>
              <a:rPr lang="nb-NO" dirty="0"/>
              <a:t>han er eller har vært gift med eller er forlovet med eller er fosterfar, fostermor eller fosterbarn til en part;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når </a:t>
            </a:r>
            <a:r>
              <a:rPr lang="nb-NO" dirty="0"/>
              <a:t>han er verge eller fullmektig for en part i saken eller har vært verge eller fullmektig for en part etter at saken begynte;</a:t>
            </a:r>
          </a:p>
        </p:txBody>
      </p:sp>
    </p:spTree>
    <p:extLst>
      <p:ext uri="{BB962C8B-B14F-4D97-AF65-F5344CB8AC3E}">
        <p14:creationId xmlns:p14="http://schemas.microsoft.com/office/powerpoint/2010/main" val="3481192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9206144" cy="1917086"/>
          </a:xfrm>
        </p:spPr>
        <p:txBody>
          <a:bodyPr/>
          <a:lstStyle/>
          <a:p>
            <a:r>
              <a:rPr lang="nb-NO" sz="4000" dirty="0"/>
              <a:t>Forvaltningslovens regler § 6 </a:t>
            </a:r>
            <a:r>
              <a:rPr lang="nb-NO" sz="4000" dirty="0" smtClean="0"/>
              <a:t>- 1.ledd   </a:t>
            </a:r>
            <a:r>
              <a:rPr lang="nb-NO" dirty="0" smtClean="0"/>
              <a:t>- </a:t>
            </a:r>
            <a:r>
              <a:rPr lang="nb-NO" sz="3200" dirty="0" smtClean="0"/>
              <a:t>En </a:t>
            </a:r>
            <a:r>
              <a:rPr lang="nb-NO" sz="3200" dirty="0"/>
              <a:t>er </a:t>
            </a:r>
            <a:r>
              <a:rPr lang="nb-NO" sz="3200" dirty="0" smtClean="0"/>
              <a:t>inhabil:</a:t>
            </a:r>
            <a:endParaRPr lang="nb-NO" sz="320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721594"/>
            <a:ext cx="10057482" cy="456569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når </a:t>
            </a:r>
            <a:r>
              <a:rPr lang="nb-NO" dirty="0"/>
              <a:t>han leder eller har ledende stilling i, eller er medlem av styret eller bedriftsforsamling for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1</a:t>
            </a:r>
            <a:r>
              <a:rPr lang="nb-NO" dirty="0"/>
              <a:t>. et samvirkeforetak, eller en forening, sparebank eller stiftelse som er part i saken,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eller </a:t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2</a:t>
            </a:r>
            <a:r>
              <a:rPr lang="nb-NO" dirty="0"/>
              <a:t>. et selskap som er part i saken.</a:t>
            </a:r>
          </a:p>
        </p:txBody>
      </p:sp>
    </p:spTree>
    <p:extLst>
      <p:ext uri="{BB962C8B-B14F-4D97-AF65-F5344CB8AC3E}">
        <p14:creationId xmlns:p14="http://schemas.microsoft.com/office/powerpoint/2010/main" val="1268458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9206144" cy="1917086"/>
          </a:xfrm>
        </p:spPr>
        <p:txBody>
          <a:bodyPr/>
          <a:lstStyle/>
          <a:p>
            <a:r>
              <a:rPr lang="nb-NO" sz="4000" dirty="0"/>
              <a:t>Forvaltningslovens regler § 6 </a:t>
            </a:r>
            <a:r>
              <a:rPr lang="nb-NO" sz="4000" dirty="0" smtClean="0"/>
              <a:t>- 2.ledd   </a:t>
            </a:r>
            <a:r>
              <a:rPr lang="nb-NO" dirty="0" smtClean="0"/>
              <a:t>- </a:t>
            </a:r>
            <a:r>
              <a:rPr lang="nb-NO" sz="3200" dirty="0" smtClean="0"/>
              <a:t>En </a:t>
            </a:r>
            <a:r>
              <a:rPr lang="nb-NO" sz="3200" dirty="0"/>
              <a:t>er </a:t>
            </a:r>
            <a:r>
              <a:rPr lang="nb-NO" sz="3200" dirty="0" smtClean="0"/>
              <a:t>inhabil:</a:t>
            </a:r>
            <a:endParaRPr lang="nb-NO" sz="320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437815"/>
            <a:ext cx="10057482" cy="484947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Likeså er </a:t>
            </a:r>
            <a:r>
              <a:rPr lang="nb-NO" dirty="0" smtClean="0"/>
              <a:t>han </a:t>
            </a:r>
            <a:r>
              <a:rPr lang="nb-NO" dirty="0"/>
              <a:t>ugild når andre særegne forhold foreligger som er egnet til å svekke tilliten til </a:t>
            </a:r>
            <a:r>
              <a:rPr lang="nb-NO" dirty="0" smtClean="0"/>
              <a:t>hans </a:t>
            </a:r>
            <a:r>
              <a:rPr lang="nb-NO" dirty="0"/>
              <a:t>upartiskhet; blant annet skal legges vekt på om avgjørelsen i saken kan innebære særlig fordel, tap eller ulempe for </a:t>
            </a:r>
            <a:r>
              <a:rPr lang="nb-NO" dirty="0" smtClean="0"/>
              <a:t>ham </a:t>
            </a:r>
            <a:r>
              <a:rPr lang="nb-NO" dirty="0"/>
              <a:t>selv eller noen som </a:t>
            </a:r>
            <a:r>
              <a:rPr lang="nb-NO" dirty="0" smtClean="0"/>
              <a:t>han </a:t>
            </a:r>
            <a:r>
              <a:rPr lang="nb-NO" dirty="0"/>
              <a:t>har nær personlig tilknytning til.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Det </a:t>
            </a:r>
            <a:r>
              <a:rPr lang="nb-NO" dirty="0"/>
              <a:t>skal også legges vekt på om ugildhetsinnsigelse er reist av en part.</a:t>
            </a:r>
          </a:p>
        </p:txBody>
      </p:sp>
    </p:spTree>
    <p:extLst>
      <p:ext uri="{BB962C8B-B14F-4D97-AF65-F5344CB8AC3E}">
        <p14:creationId xmlns:p14="http://schemas.microsoft.com/office/powerpoint/2010/main" val="1181182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958542"/>
            <a:ext cx="9206144" cy="1708983"/>
          </a:xfrm>
        </p:spPr>
        <p:txBody>
          <a:bodyPr/>
          <a:lstStyle/>
          <a:p>
            <a:r>
              <a:rPr lang="nb-NO" sz="4000" dirty="0"/>
              <a:t>Hvem avgjør inhabiliteten</a:t>
            </a:r>
            <a:endParaRPr lang="nb-NO" sz="320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567559"/>
            <a:ext cx="10057482" cy="571973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Det </a:t>
            </a:r>
            <a:r>
              <a:rPr lang="nb-NO" dirty="0"/>
              <a:t>er det politiske organ ved vanlig flertall avgjør om noen er inhabil – den det gjelder kan ikke være med på </a:t>
            </a:r>
            <a:r>
              <a:rPr lang="nb-NO" dirty="0" smtClean="0"/>
              <a:t>behandlingen.</a:t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Den </a:t>
            </a:r>
            <a:r>
              <a:rPr lang="nb-NO" dirty="0"/>
              <a:t>som kan være inhabil må SELV si fra om dette/stille spørsmål ved egen habilitet – dette bør gjøres i god tid slik at varamedlem kan kalles </a:t>
            </a:r>
            <a:r>
              <a:rPr lang="nb-NO" dirty="0" smtClean="0"/>
              <a:t>inn.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437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156663"/>
          </a:xfrm>
        </p:spPr>
        <p:txBody>
          <a:bodyPr/>
          <a:lstStyle/>
          <a:p>
            <a:r>
              <a:rPr lang="nb-NO" dirty="0"/>
              <a:t>Hva er inhabilitet?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374753"/>
            <a:ext cx="10057482" cy="464504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At </a:t>
            </a:r>
            <a:r>
              <a:rPr lang="nb-NO" dirty="0"/>
              <a:t>en folkevalgt er «inhabil» eller «ugild» innebærer at vedkommende har en tilknytning til en sak eller sakens parter som er egnet til å skape tvil om de vil behandle saken på en objektiv og upartisk </a:t>
            </a:r>
            <a:r>
              <a:rPr lang="nb-NO" dirty="0" smtClean="0"/>
              <a:t>måte.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F.eks</a:t>
            </a:r>
            <a:r>
              <a:rPr lang="nb-NO" dirty="0"/>
              <a:t>. er en inhabil når en selv er part i saken eller en har nær tilknytning til noen/noe som er part i </a:t>
            </a:r>
            <a:r>
              <a:rPr lang="nb-NO" dirty="0" smtClean="0"/>
              <a:t>saken.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585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547648"/>
          </a:xfrm>
        </p:spPr>
        <p:txBody>
          <a:bodyPr/>
          <a:lstStyle/>
          <a:p>
            <a:r>
              <a:rPr lang="nb-NO" dirty="0"/>
              <a:t>Formålet med habilitetsreglene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891863"/>
            <a:ext cx="10057482" cy="41279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Reglene </a:t>
            </a:r>
            <a:r>
              <a:rPr lang="nb-NO" dirty="0"/>
              <a:t>skal sikre korrekte avgjørelser, opprettholde tilliten til dem som fatter avgjørelser, og beskytte beslutningstakere mot at det sås tvil om deres troverdighet</a:t>
            </a:r>
          </a:p>
        </p:txBody>
      </p:sp>
    </p:spTree>
    <p:extLst>
      <p:ext uri="{BB962C8B-B14F-4D97-AF65-F5344CB8AC3E}">
        <p14:creationId xmlns:p14="http://schemas.microsoft.com/office/powerpoint/2010/main" val="422687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39"/>
            <a:ext cx="8825659" cy="2245009"/>
          </a:xfrm>
        </p:spPr>
        <p:txBody>
          <a:bodyPr/>
          <a:lstStyle/>
          <a:p>
            <a:r>
              <a:rPr lang="nb-NO" dirty="0"/>
              <a:t>Formålet med habilitetsreglene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765738"/>
            <a:ext cx="10057482" cy="425406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Reglene </a:t>
            </a:r>
            <a:r>
              <a:rPr lang="nb-NO" dirty="0"/>
              <a:t>skal sikre korrekte avgjørelser, opprettholde tilliten til dem som fatter avgjørelser, og beskytte beslutningstakere mot at det sås tvil om deres </a:t>
            </a:r>
            <a:r>
              <a:rPr lang="nb-NO" dirty="0" smtClean="0"/>
              <a:t>troverdighet.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Det er ikke kritikkverdig å være </a:t>
            </a:r>
            <a:r>
              <a:rPr lang="nb-NO" dirty="0" smtClean="0"/>
              <a:t>inhabil ! </a:t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Det </a:t>
            </a:r>
            <a:r>
              <a:rPr lang="nb-NO" dirty="0"/>
              <a:t>som er kritikkverdig er hvis en folkevalgt ikke fratrer den politiske behandlingen av en sak når en er </a:t>
            </a:r>
            <a:r>
              <a:rPr lang="nb-NO" dirty="0" smtClean="0"/>
              <a:t>inhabil 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705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Saksbehandlingskrav om habilitet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074742"/>
            <a:ext cx="10057482" cy="394505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Den </a:t>
            </a:r>
            <a:r>
              <a:rPr lang="nb-NO" dirty="0"/>
              <a:t>som er inhabil plikter å trekke seg fra behandlingen av den aktuelle saken – det er et saksbehandlingskrav at saksbehandler/beslutningstaker er </a:t>
            </a:r>
            <a:r>
              <a:rPr lang="nb-NO" dirty="0" smtClean="0"/>
              <a:t>habil.</a:t>
            </a:r>
            <a:br>
              <a:rPr lang="nb-NO" dirty="0" smtClean="0"/>
            </a:b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En inhabil må avstå fra å «tilrettelegge grunnlaget og en avgjørelse eller til å treffe avgjørelsen i en forvaltningssak</a:t>
            </a:r>
            <a:r>
              <a:rPr lang="nb-NO" dirty="0" smtClean="0"/>
              <a:t>».</a:t>
            </a:r>
            <a:br>
              <a:rPr lang="nb-NO" dirty="0" smtClean="0"/>
            </a:br>
            <a:r>
              <a:rPr lang="nb-NO" dirty="0" smtClean="0"/>
              <a:t> </a:t>
            </a: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«</a:t>
            </a:r>
            <a:r>
              <a:rPr lang="nb-NO" dirty="0"/>
              <a:t>Tilrettelegge grunnlaget» = den saksbehandlingen som foregår i forkant av en </a:t>
            </a:r>
            <a:r>
              <a:rPr lang="nb-NO" dirty="0" smtClean="0"/>
              <a:t>avgjørelse.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1815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Konsekvenser av inhabilitet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324304"/>
            <a:ext cx="10057482" cy="469549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Konsekvensen </a:t>
            </a:r>
            <a:r>
              <a:rPr lang="nb-NO" dirty="0"/>
              <a:t>av inhabilitet er saksbehandlingsfeil som i verste fall kan føre til at et vedtak er </a:t>
            </a:r>
            <a:r>
              <a:rPr lang="nb-NO" dirty="0" smtClean="0"/>
              <a:t>ugyldig ! </a:t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Dette </a:t>
            </a:r>
            <a:r>
              <a:rPr lang="nb-NO" dirty="0"/>
              <a:t>hvis feilen kan ha virket bestemmende på vedtakets innhold…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Normalt </a:t>
            </a:r>
            <a:r>
              <a:rPr lang="nb-NO" dirty="0"/>
              <a:t>gyldig hvis den inhabile hører til mindretallet, men strengere hvis en hører til flertallet og kanskje også har vært svært aktiv i å påvirke </a:t>
            </a:r>
            <a:r>
              <a:rPr lang="nb-NO" dirty="0" smtClean="0"/>
              <a:t>andre.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19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889174"/>
            <a:ext cx="8825659" cy="1828801"/>
          </a:xfrm>
        </p:spPr>
        <p:txBody>
          <a:bodyPr/>
          <a:lstStyle/>
          <a:p>
            <a:r>
              <a:rPr lang="nb-NO" dirty="0"/>
              <a:t>Hvem omfattes av reglene?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649539"/>
            <a:ext cx="10057482" cy="537026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Reglene </a:t>
            </a:r>
            <a:r>
              <a:rPr lang="nb-NO" dirty="0"/>
              <a:t>gjelder for: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-  Ansatte </a:t>
            </a:r>
            <a:r>
              <a:rPr lang="nb-NO" dirty="0"/>
              <a:t>i offentlig </a:t>
            </a:r>
            <a:r>
              <a:rPr lang="nb-NO" dirty="0" smtClean="0"/>
              <a:t>forvaltning. </a:t>
            </a:r>
            <a:br>
              <a:rPr lang="nb-NO" dirty="0" smtClean="0"/>
            </a:br>
            <a:r>
              <a:rPr lang="nb-NO" dirty="0" smtClean="0"/>
              <a:t>-  Folkevalgte </a:t>
            </a:r>
            <a:r>
              <a:rPr lang="nb-NO" dirty="0"/>
              <a:t>representanter i kommune, fylkeskommune eller </a:t>
            </a:r>
            <a:r>
              <a:rPr lang="nb-NO" dirty="0" smtClean="0"/>
              <a:t>staten.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009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Hva sier lovverket om habilitet?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324304"/>
            <a:ext cx="10057482" cy="469549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KOMMUNELOVEN </a:t>
            </a:r>
            <a:r>
              <a:rPr lang="nb-NO" dirty="0"/>
              <a:t>har bare noen få særregler om habilitet – ellers viser kommuneloven til FORVALTNINGSLOVEN</a:t>
            </a:r>
          </a:p>
        </p:txBody>
      </p:sp>
    </p:spTree>
    <p:extLst>
      <p:ext uri="{BB962C8B-B14F-4D97-AF65-F5344CB8AC3E}">
        <p14:creationId xmlns:p14="http://schemas.microsoft.com/office/powerpoint/2010/main" val="3691762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750440"/>
            <a:ext cx="8825659" cy="1967536"/>
          </a:xfrm>
        </p:spPr>
        <p:txBody>
          <a:bodyPr/>
          <a:lstStyle/>
          <a:p>
            <a:r>
              <a:rPr lang="nb-NO" dirty="0"/>
              <a:t>Kommunelovens særregler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017986"/>
            <a:ext cx="10057482" cy="426930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En </a:t>
            </a:r>
            <a:r>
              <a:rPr lang="nb-NO" dirty="0"/>
              <a:t>politiker som er kommunalt ansatt og som har vært med på å forberede en sak eller fatte vedtak i en sak – er inhabil til å behandle saken i et folkevalgt </a:t>
            </a:r>
            <a:r>
              <a:rPr lang="nb-NO" dirty="0" smtClean="0"/>
              <a:t>organ.</a:t>
            </a:r>
            <a:br>
              <a:rPr lang="nb-NO" dirty="0" smtClean="0"/>
            </a:b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Dette </a:t>
            </a:r>
            <a:r>
              <a:rPr lang="nb-NO" dirty="0"/>
              <a:t>gjelder likevel IKKE ved behandling av budsjett, økonomiplan eller </a:t>
            </a:r>
            <a:r>
              <a:rPr lang="nb-NO" dirty="0" smtClean="0"/>
              <a:t>kommuneplan.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b-NO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En folkevalgt som har vært med å gjøre et vedtak er inhabil til å delta i klageinstansen – men ikke i </a:t>
            </a:r>
            <a:r>
              <a:rPr lang="nb-NO" dirty="0" smtClean="0"/>
              <a:t>underinstansen.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b-NO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En </a:t>
            </a:r>
            <a:r>
              <a:rPr lang="nb-NO" dirty="0"/>
              <a:t>folkevalgt er ikke inhabil når det skal velges personer til offentlige (politiske) tillitsverv, eller når godtgjørelse for </a:t>
            </a:r>
            <a:r>
              <a:rPr lang="nb-NO" dirty="0" smtClean="0"/>
              <a:t>slike </a:t>
            </a:r>
            <a:r>
              <a:rPr lang="nb-NO" dirty="0"/>
              <a:t>verv skal </a:t>
            </a:r>
            <a:r>
              <a:rPr lang="nb-NO" dirty="0" smtClean="0"/>
              <a:t>fastsettes.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3548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</TotalTime>
  <Words>728</Words>
  <Application>Microsoft Office PowerPoint</Application>
  <PresentationFormat>Widescreen</PresentationFormat>
  <Paragraphs>42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Ion</vt:lpstr>
      <vt:lpstr>PowerPoint-presentasjon</vt:lpstr>
      <vt:lpstr>Hva er inhabilitet?</vt:lpstr>
      <vt:lpstr>Formålet med habilitetsreglene</vt:lpstr>
      <vt:lpstr>Formålet med habilitetsreglene</vt:lpstr>
      <vt:lpstr>Saksbehandlingskrav om habilitet</vt:lpstr>
      <vt:lpstr>Konsekvenser av inhabilitet</vt:lpstr>
      <vt:lpstr>Hvem omfattes av reglene?</vt:lpstr>
      <vt:lpstr>Hva sier lovverket om habilitet?</vt:lpstr>
      <vt:lpstr>Kommunelovens særregler</vt:lpstr>
      <vt:lpstr>Forvaltningslovens regler § 6 - 1.ledd   - En er inhabil:</vt:lpstr>
      <vt:lpstr>Forvaltningslovens regler § 6 - 1.ledd   - En er inhabil:</vt:lpstr>
      <vt:lpstr>Forvaltningslovens regler § 6 - 2.ledd   - En er inhabil:</vt:lpstr>
      <vt:lpstr>Hvem avgjør inhabiliteten</vt:lpstr>
    </vt:vector>
  </TitlesOfParts>
  <Company>Hattfjelldal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Inger L. Fløtnes</dc:creator>
  <cp:lastModifiedBy>Inger L. Fløtnes</cp:lastModifiedBy>
  <cp:revision>18</cp:revision>
  <dcterms:created xsi:type="dcterms:W3CDTF">2023-04-13T10:42:10Z</dcterms:created>
  <dcterms:modified xsi:type="dcterms:W3CDTF">2023-10-02T07:39:37Z</dcterms:modified>
</cp:coreProperties>
</file>